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</p:sldIdLst>
  <p:sldSz cy="5143500" cx="9144000"/>
  <p:notesSz cx="6858000" cy="9144000"/>
  <p:embeddedFontLst>
    <p:embeddedFont>
      <p:font typeface="Lora"/>
      <p:regular r:id="rId29"/>
      <p:bold r:id="rId30"/>
      <p:italic r:id="rId31"/>
      <p:boldItalic r:id="rId32"/>
    </p:embeddedFont>
    <p:embeddedFont>
      <p:font typeface="Cinzel"/>
      <p:regular r:id="rId33"/>
      <p:bold r:id="rId3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Lora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Lora-italic.fntdata"/><Relationship Id="rId30" Type="http://schemas.openxmlformats.org/officeDocument/2006/relationships/font" Target="fonts/Lora-bold.fntdata"/><Relationship Id="rId11" Type="http://schemas.openxmlformats.org/officeDocument/2006/relationships/slide" Target="slides/slide6.xml"/><Relationship Id="rId33" Type="http://schemas.openxmlformats.org/officeDocument/2006/relationships/font" Target="fonts/Cinzel-regular.fntdata"/><Relationship Id="rId10" Type="http://schemas.openxmlformats.org/officeDocument/2006/relationships/slide" Target="slides/slide5.xml"/><Relationship Id="rId32" Type="http://schemas.openxmlformats.org/officeDocument/2006/relationships/font" Target="fonts/Lora-bold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34" Type="http://schemas.openxmlformats.org/officeDocument/2006/relationships/font" Target="fonts/Cinzel-bold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9e50c1845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9e50c1845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Max &amp; Simone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9e50c1845_0_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39e50c1845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Max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9e50c1845_0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39e50c1845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Simone 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a8b1b278c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a8b1b278c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Simone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9e50c1845_0_1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39e50c1845_0_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Simone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a8b1b278c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3a8b1b278c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Max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9e50c1845_0_1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39e50c1845_0_1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Max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398735d3a6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398735d3a6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Max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a8b1b278c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3a8b1b278c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Max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3a8b1b278c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3a8b1b278c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Simone 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3a8b1b278c_3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3a8b1b278c_3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Simone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Max 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3a8b1b278c_3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3a8b1b278c_3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Simone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3a8b1b278c_3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3a8b1b278c_3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Max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398735d3a6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398735d3a6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Simone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3a8b1b278c_3_1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3a8b1b278c_3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Both 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9e50c1845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9e50c1845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Max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9e50c1845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39e50c1845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Simone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9e50c1845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39e50c1845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Simone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9e50c1845_0_1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9e50c1845_0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Max 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9e50c1845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39e50c1845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Simone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9e50c1845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9e50c1845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Simone 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9e50c1845_0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39e50c1845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Max 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6.jpg"/><Relationship Id="rId4" Type="http://schemas.openxmlformats.org/officeDocument/2006/relationships/image" Target="../media/image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://www.youtube.com/watch?v=qGXQNWzeoVU" TargetMode="External"/><Relationship Id="rId4" Type="http://schemas.openxmlformats.org/officeDocument/2006/relationships/image" Target="../media/image13.jpg"/><Relationship Id="rId5" Type="http://schemas.openxmlformats.org/officeDocument/2006/relationships/image" Target="../media/image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.png"/><Relationship Id="rId4" Type="http://schemas.openxmlformats.org/officeDocument/2006/relationships/image" Target="../media/image14.png"/><Relationship Id="rId9" Type="http://schemas.openxmlformats.org/officeDocument/2006/relationships/image" Target="../media/image26.png"/><Relationship Id="rId5" Type="http://schemas.openxmlformats.org/officeDocument/2006/relationships/image" Target="../media/image15.png"/><Relationship Id="rId6" Type="http://schemas.openxmlformats.org/officeDocument/2006/relationships/image" Target="../media/image17.png"/><Relationship Id="rId7" Type="http://schemas.openxmlformats.org/officeDocument/2006/relationships/image" Target="../media/image20.png"/><Relationship Id="rId8" Type="http://schemas.openxmlformats.org/officeDocument/2006/relationships/image" Target="../media/image2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.png"/><Relationship Id="rId4" Type="http://schemas.openxmlformats.org/officeDocument/2006/relationships/image" Target="../media/image14.png"/><Relationship Id="rId5" Type="http://schemas.openxmlformats.org/officeDocument/2006/relationships/image" Target="../media/image32.png"/><Relationship Id="rId6" Type="http://schemas.openxmlformats.org/officeDocument/2006/relationships/image" Target="../media/image36.png"/><Relationship Id="rId7" Type="http://schemas.openxmlformats.org/officeDocument/2006/relationships/image" Target="../media/image34.png"/><Relationship Id="rId8" Type="http://schemas.openxmlformats.org/officeDocument/2006/relationships/image" Target="../media/image2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.png"/><Relationship Id="rId4" Type="http://schemas.openxmlformats.org/officeDocument/2006/relationships/image" Target="../media/image31.png"/><Relationship Id="rId9" Type="http://schemas.openxmlformats.org/officeDocument/2006/relationships/image" Target="../media/image40.png"/><Relationship Id="rId5" Type="http://schemas.openxmlformats.org/officeDocument/2006/relationships/image" Target="../media/image30.png"/><Relationship Id="rId6" Type="http://schemas.openxmlformats.org/officeDocument/2006/relationships/image" Target="../media/image33.png"/><Relationship Id="rId7" Type="http://schemas.openxmlformats.org/officeDocument/2006/relationships/image" Target="../media/image39.png"/><Relationship Id="rId8" Type="http://schemas.openxmlformats.org/officeDocument/2006/relationships/image" Target="../media/image3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7.png"/><Relationship Id="rId4" Type="http://schemas.openxmlformats.org/officeDocument/2006/relationships/image" Target="../media/image4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7.png"/><Relationship Id="rId4" Type="http://schemas.openxmlformats.org/officeDocument/2006/relationships/image" Target="../media/image42.png"/><Relationship Id="rId5" Type="http://schemas.openxmlformats.org/officeDocument/2006/relationships/image" Target="../media/image3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.png"/><Relationship Id="rId4" Type="http://schemas.openxmlformats.org/officeDocument/2006/relationships/hyperlink" Target="http://www.youtube.com/watch?v=aaOcqWlsp6M" TargetMode="External"/><Relationship Id="rId5" Type="http://schemas.openxmlformats.org/officeDocument/2006/relationships/image" Target="../media/image37.jpg"/><Relationship Id="rId6" Type="http://schemas.openxmlformats.org/officeDocument/2006/relationships/image" Target="../media/image4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.png"/><Relationship Id="rId4" Type="http://schemas.openxmlformats.org/officeDocument/2006/relationships/image" Target="../media/image14.png"/><Relationship Id="rId5" Type="http://schemas.openxmlformats.org/officeDocument/2006/relationships/image" Target="../media/image45.png"/><Relationship Id="rId6" Type="http://schemas.openxmlformats.org/officeDocument/2006/relationships/image" Target="../media/image44.png"/><Relationship Id="rId7" Type="http://schemas.openxmlformats.org/officeDocument/2006/relationships/image" Target="../media/image4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7.png"/><Relationship Id="rId4" Type="http://schemas.openxmlformats.org/officeDocument/2006/relationships/image" Target="../media/image23.png"/><Relationship Id="rId11" Type="http://schemas.openxmlformats.org/officeDocument/2006/relationships/image" Target="../media/image21.png"/><Relationship Id="rId10" Type="http://schemas.openxmlformats.org/officeDocument/2006/relationships/image" Target="../media/image29.png"/><Relationship Id="rId12" Type="http://schemas.openxmlformats.org/officeDocument/2006/relationships/image" Target="../media/image28.png"/><Relationship Id="rId9" Type="http://schemas.openxmlformats.org/officeDocument/2006/relationships/image" Target="../media/image25.png"/><Relationship Id="rId5" Type="http://schemas.openxmlformats.org/officeDocument/2006/relationships/image" Target="../media/image1.png"/><Relationship Id="rId6" Type="http://schemas.openxmlformats.org/officeDocument/2006/relationships/image" Target="../media/image16.png"/><Relationship Id="rId7" Type="http://schemas.openxmlformats.org/officeDocument/2006/relationships/image" Target="../media/image19.png"/><Relationship Id="rId8" Type="http://schemas.openxmlformats.org/officeDocument/2006/relationships/image" Target="../media/image1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jpg"/><Relationship Id="rId4" Type="http://schemas.openxmlformats.org/officeDocument/2006/relationships/image" Target="../media/image6.jpg"/><Relationship Id="rId5" Type="http://schemas.openxmlformats.org/officeDocument/2006/relationships/image" Target="../media/image2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jpg"/><Relationship Id="rId4" Type="http://schemas.openxmlformats.org/officeDocument/2006/relationships/image" Target="../media/image12.jpg"/><Relationship Id="rId5" Type="http://schemas.openxmlformats.org/officeDocument/2006/relationships/image" Target="../media/image10.png"/><Relationship Id="rId6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b="14947" l="0" r="0" t="1871"/>
          <a:stretch/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E06666"/>
            </a:outerShdw>
          </a:effectLst>
        </p:spPr>
      </p:pic>
      <p:sp>
        <p:nvSpPr>
          <p:cNvPr id="55" name="Google Shape;55;p13"/>
          <p:cNvSpPr/>
          <p:nvPr/>
        </p:nvSpPr>
        <p:spPr>
          <a:xfrm>
            <a:off x="2014200" y="1266600"/>
            <a:ext cx="5115600" cy="26103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0"/>
          </a:p>
        </p:txBody>
      </p:sp>
      <p:sp>
        <p:nvSpPr>
          <p:cNvPr id="56" name="Google Shape;56;p13"/>
          <p:cNvSpPr txBox="1"/>
          <p:nvPr/>
        </p:nvSpPr>
        <p:spPr>
          <a:xfrm>
            <a:off x="2254350" y="1605450"/>
            <a:ext cx="4635300" cy="193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CC0000"/>
                </a:solidFill>
                <a:latin typeface="Cinzel"/>
                <a:ea typeface="Cinzel"/>
                <a:cs typeface="Cinzel"/>
                <a:sym typeface="Cinzel"/>
              </a:rPr>
              <a:t>Alexander McQueen</a:t>
            </a:r>
            <a:endParaRPr sz="5200"/>
          </a:p>
        </p:txBody>
      </p:sp>
      <p:sp>
        <p:nvSpPr>
          <p:cNvPr id="57" name="Google Shape;57;p13"/>
          <p:cNvSpPr txBox="1"/>
          <p:nvPr/>
        </p:nvSpPr>
        <p:spPr>
          <a:xfrm>
            <a:off x="3342900" y="3470100"/>
            <a:ext cx="2458200" cy="3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Lora"/>
                <a:ea typeface="Lora"/>
                <a:cs typeface="Lora"/>
                <a:sym typeface="Lora"/>
              </a:rPr>
              <a:t>Max Chang &amp; Simone Gabrielli</a:t>
            </a:r>
            <a:endParaRPr sz="1200"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2"/>
          <p:cNvSpPr txBox="1"/>
          <p:nvPr>
            <p:ph type="title"/>
          </p:nvPr>
        </p:nvSpPr>
        <p:spPr>
          <a:xfrm>
            <a:off x="185375" y="526350"/>
            <a:ext cx="35334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Lora"/>
              <a:buChar char="●"/>
            </a:pPr>
            <a:r>
              <a:rPr lang="en" sz="2200">
                <a:latin typeface="Lora"/>
                <a:ea typeface="Lora"/>
                <a:cs typeface="Lora"/>
                <a:sym typeface="Lora"/>
              </a:rPr>
              <a:t>763,000 viewers per episode (VH1 and growing)</a:t>
            </a:r>
            <a:br>
              <a:rPr lang="en" sz="2200">
                <a:latin typeface="Lora"/>
                <a:ea typeface="Lora"/>
                <a:cs typeface="Lora"/>
                <a:sym typeface="Lora"/>
              </a:rPr>
            </a:br>
            <a:r>
              <a:rPr lang="en" sz="2200">
                <a:latin typeface="Lora"/>
                <a:ea typeface="Lora"/>
                <a:cs typeface="Lora"/>
                <a:sym typeface="Lora"/>
              </a:rPr>
              <a:t> </a:t>
            </a:r>
            <a:endParaRPr sz="2200">
              <a:latin typeface="Lora"/>
              <a:ea typeface="Lora"/>
              <a:cs typeface="Lora"/>
              <a:sym typeface="Lora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Lora"/>
              <a:buChar char="●"/>
            </a:pPr>
            <a:r>
              <a:rPr lang="en" sz="2200">
                <a:latin typeface="Lora"/>
                <a:ea typeface="Lora"/>
                <a:cs typeface="Lora"/>
                <a:sym typeface="Lora"/>
              </a:rPr>
              <a:t>Insane, cult-like following</a:t>
            </a:r>
            <a:endParaRPr sz="220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Lora"/>
              <a:ea typeface="Lora"/>
              <a:cs typeface="Lora"/>
              <a:sym typeface="Lora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Lora"/>
              <a:buChar char="●"/>
            </a:pPr>
            <a:r>
              <a:rPr lang="en" sz="2200">
                <a:latin typeface="Lora"/>
                <a:ea typeface="Lora"/>
                <a:cs typeface="Lora"/>
                <a:sym typeface="Lora"/>
              </a:rPr>
              <a:t>“Drag is inherently political” </a:t>
            </a:r>
            <a:br>
              <a:rPr lang="en" sz="2200">
                <a:latin typeface="Lora"/>
                <a:ea typeface="Lora"/>
                <a:cs typeface="Lora"/>
                <a:sym typeface="Lora"/>
              </a:rPr>
            </a:br>
            <a:endParaRPr sz="2200">
              <a:latin typeface="Lora"/>
              <a:ea typeface="Lora"/>
              <a:cs typeface="Lora"/>
              <a:sym typeface="Lora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Lora"/>
              <a:buChar char="●"/>
            </a:pPr>
            <a:r>
              <a:rPr lang="en" sz="2200">
                <a:latin typeface="Lora"/>
                <a:ea typeface="Lora"/>
                <a:cs typeface="Lora"/>
                <a:sym typeface="Lora"/>
              </a:rPr>
              <a:t>Similar target audience</a:t>
            </a:r>
            <a:endParaRPr sz="2200"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130" name="Google Shape;13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42584" y="0"/>
            <a:ext cx="5425134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3"/>
          <p:cNvSpPr txBox="1"/>
          <p:nvPr/>
        </p:nvSpPr>
        <p:spPr>
          <a:xfrm>
            <a:off x="213900" y="1855688"/>
            <a:ext cx="8716200" cy="21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CC0000"/>
                </a:solidFill>
                <a:latin typeface="Cinzel"/>
                <a:ea typeface="Cinzel"/>
                <a:cs typeface="Cinzel"/>
                <a:sym typeface="Cinzel"/>
              </a:rPr>
              <a:t>Don’t be a drag,</a:t>
            </a:r>
            <a:endParaRPr sz="6000">
              <a:solidFill>
                <a:srgbClr val="CC0000"/>
              </a:solidFill>
              <a:latin typeface="Cinzel"/>
              <a:ea typeface="Cinzel"/>
              <a:cs typeface="Cinzel"/>
              <a:sym typeface="Cinze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CC0000"/>
                </a:solidFill>
                <a:latin typeface="Cinzel"/>
                <a:ea typeface="Cinzel"/>
                <a:cs typeface="Cinzel"/>
                <a:sym typeface="Cinzel"/>
              </a:rPr>
              <a:t>Be a mcQueen.</a:t>
            </a:r>
            <a:endParaRPr sz="6000">
              <a:solidFill>
                <a:srgbClr val="CC0000"/>
              </a:solidFill>
              <a:latin typeface="Cinzel"/>
              <a:ea typeface="Cinzel"/>
              <a:cs typeface="Cinzel"/>
              <a:sym typeface="Cinzel"/>
            </a:endParaRPr>
          </a:p>
        </p:txBody>
      </p:sp>
      <p:pic>
        <p:nvPicPr>
          <p:cNvPr id="136" name="Google Shape;13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919165">
            <a:off x="498900" y="1118513"/>
            <a:ext cx="1295175" cy="1295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24"/>
          <p:cNvPicPr preferRelativeResize="0"/>
          <p:nvPr/>
        </p:nvPicPr>
        <p:blipFill rotWithShape="1">
          <a:blip r:embed="rId3">
            <a:alphaModFix/>
          </a:blip>
          <a:srcRect b="16524" l="2147" r="2386" t="3179"/>
          <a:stretch/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4"/>
          <p:cNvSpPr txBox="1"/>
          <p:nvPr/>
        </p:nvSpPr>
        <p:spPr>
          <a:xfrm>
            <a:off x="2274600" y="1663350"/>
            <a:ext cx="4594800" cy="2169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CC0000"/>
                </a:solidFill>
                <a:latin typeface="Cinzel"/>
                <a:ea typeface="Cinzel"/>
                <a:cs typeface="Cinzel"/>
                <a:sym typeface="Cinzel"/>
              </a:rPr>
              <a:t>Campaign </a:t>
            </a:r>
            <a:endParaRPr sz="6000">
              <a:solidFill>
                <a:srgbClr val="CC0000"/>
              </a:solidFill>
              <a:latin typeface="Cinzel"/>
              <a:ea typeface="Cinzel"/>
              <a:cs typeface="Cinzel"/>
              <a:sym typeface="Cinze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CC0000"/>
                </a:solidFill>
                <a:latin typeface="Cinzel"/>
                <a:ea typeface="Cinzel"/>
                <a:cs typeface="Cinzel"/>
                <a:sym typeface="Cinzel"/>
              </a:rPr>
              <a:t>specifics</a:t>
            </a:r>
            <a:endParaRPr sz="6000">
              <a:solidFill>
                <a:srgbClr val="CC0000"/>
              </a:solidFill>
              <a:latin typeface="Cinzel"/>
              <a:ea typeface="Cinzel"/>
              <a:cs typeface="Cinzel"/>
              <a:sym typeface="Cinze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5"/>
          <p:cNvSpPr txBox="1"/>
          <p:nvPr/>
        </p:nvSpPr>
        <p:spPr>
          <a:xfrm>
            <a:off x="-132225" y="1957955"/>
            <a:ext cx="3354900" cy="161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CC0000"/>
                </a:solidFill>
                <a:latin typeface="Cinzel"/>
                <a:ea typeface="Cinzel"/>
                <a:cs typeface="Cinzel"/>
                <a:sym typeface="Cinzel"/>
              </a:rPr>
              <a:t>Outdoors</a:t>
            </a:r>
            <a:endParaRPr sz="3500">
              <a:solidFill>
                <a:srgbClr val="CC0000"/>
              </a:solidFill>
              <a:latin typeface="Cinzel"/>
              <a:ea typeface="Cinzel"/>
              <a:cs typeface="Cinzel"/>
              <a:sym typeface="Cinze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CC0000"/>
                </a:solidFill>
                <a:latin typeface="Cinzel"/>
                <a:ea typeface="Cinzel"/>
                <a:cs typeface="Cinzel"/>
                <a:sym typeface="Cinzel"/>
              </a:rPr>
              <a:t>Campaign</a:t>
            </a:r>
            <a:endParaRPr sz="1800">
              <a:solidFill>
                <a:srgbClr val="CC0000"/>
              </a:solidFill>
              <a:latin typeface="Cinzel"/>
              <a:ea typeface="Cinzel"/>
              <a:cs typeface="Cinzel"/>
              <a:sym typeface="Cinze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CC0000"/>
                </a:solidFill>
                <a:latin typeface="Lora"/>
                <a:ea typeface="Lora"/>
                <a:cs typeface="Lora"/>
                <a:sym typeface="Lora"/>
              </a:rPr>
              <a:t>#Queen4thePeople</a:t>
            </a:r>
            <a:endParaRPr sz="1800">
              <a:solidFill>
                <a:srgbClr val="CC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148" name="Google Shape;148;p25"/>
          <p:cNvPicPr preferRelativeResize="0"/>
          <p:nvPr/>
        </p:nvPicPr>
        <p:blipFill rotWithShape="1">
          <a:blip r:embed="rId3">
            <a:alphaModFix/>
          </a:blip>
          <a:srcRect b="6836" l="0" r="0" t="6184"/>
          <a:stretch/>
        </p:blipFill>
        <p:spPr>
          <a:xfrm rot="5400000">
            <a:off x="3575211" y="-411938"/>
            <a:ext cx="5156851" cy="5980728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49" name="Google Shape;149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976141">
            <a:off x="17970" y="1509687"/>
            <a:ext cx="805564" cy="912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700000">
            <a:off x="1606550" y="283433"/>
            <a:ext cx="1750977" cy="1750977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6"/>
          <p:cNvSpPr/>
          <p:nvPr/>
        </p:nvSpPr>
        <p:spPr>
          <a:xfrm>
            <a:off x="2607350" y="667400"/>
            <a:ext cx="4013400" cy="4013400"/>
          </a:xfrm>
          <a:prstGeom prst="ellipse">
            <a:avLst/>
          </a:prstGeom>
          <a:solidFill>
            <a:srgbClr val="CC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56" name="Google Shape;156;p26"/>
          <p:cNvCxnSpPr>
            <a:endCxn id="155" idx="4"/>
          </p:cNvCxnSpPr>
          <p:nvPr/>
        </p:nvCxnSpPr>
        <p:spPr>
          <a:xfrm flipH="1">
            <a:off x="4614050" y="2721800"/>
            <a:ext cx="5700" cy="1959000"/>
          </a:xfrm>
          <a:prstGeom prst="straightConnector1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57" name="Google Shape;157;p26"/>
          <p:cNvSpPr txBox="1"/>
          <p:nvPr/>
        </p:nvSpPr>
        <p:spPr>
          <a:xfrm>
            <a:off x="2922000" y="2154775"/>
            <a:ext cx="1650000" cy="15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  <a:latin typeface="Lora"/>
                <a:ea typeface="Lora"/>
                <a:cs typeface="Lora"/>
                <a:sym typeface="Lora"/>
              </a:rPr>
              <a:t>Pure promotional material for collaboration between Queens &amp; client</a:t>
            </a:r>
            <a:endParaRPr>
              <a:solidFill>
                <a:srgbClr val="F3F3F3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58" name="Google Shape;158;p26"/>
          <p:cNvSpPr txBox="1"/>
          <p:nvPr/>
        </p:nvSpPr>
        <p:spPr>
          <a:xfrm>
            <a:off x="3789450" y="1216075"/>
            <a:ext cx="1565100" cy="9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solidFill>
                  <a:srgbClr val="F3F3F3"/>
                </a:solidFill>
                <a:latin typeface="Cinzel"/>
                <a:ea typeface="Cinzel"/>
                <a:cs typeface="Cinzel"/>
                <a:sym typeface="Cinzel"/>
              </a:rPr>
              <a:t>60%</a:t>
            </a:r>
            <a:endParaRPr sz="5000">
              <a:solidFill>
                <a:srgbClr val="F3F3F3"/>
              </a:solidFill>
              <a:latin typeface="Cinzel"/>
              <a:ea typeface="Cinzel"/>
              <a:cs typeface="Cinzel"/>
              <a:sym typeface="Cinzel"/>
            </a:endParaRPr>
          </a:p>
        </p:txBody>
      </p:sp>
      <p:sp>
        <p:nvSpPr>
          <p:cNvPr id="159" name="Google Shape;159;p26"/>
          <p:cNvSpPr txBox="1"/>
          <p:nvPr/>
        </p:nvSpPr>
        <p:spPr>
          <a:xfrm>
            <a:off x="4780450" y="2645600"/>
            <a:ext cx="1565100" cy="9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solidFill>
                  <a:srgbClr val="F3F3F3"/>
                </a:solidFill>
                <a:latin typeface="Cinzel"/>
                <a:ea typeface="Cinzel"/>
                <a:cs typeface="Cinzel"/>
                <a:sym typeface="Cinzel"/>
              </a:rPr>
              <a:t>4</a:t>
            </a:r>
            <a:r>
              <a:rPr lang="en" sz="5000">
                <a:solidFill>
                  <a:srgbClr val="F3F3F3"/>
                </a:solidFill>
                <a:latin typeface="Cinzel"/>
                <a:ea typeface="Cinzel"/>
                <a:cs typeface="Cinzel"/>
                <a:sym typeface="Cinzel"/>
              </a:rPr>
              <a:t>0%</a:t>
            </a:r>
            <a:endParaRPr sz="5000">
              <a:solidFill>
                <a:srgbClr val="F3F3F3"/>
              </a:solidFill>
              <a:latin typeface="Cinzel"/>
              <a:ea typeface="Cinzel"/>
              <a:cs typeface="Cinzel"/>
              <a:sym typeface="Cinzel"/>
            </a:endParaRPr>
          </a:p>
        </p:txBody>
      </p:sp>
      <p:sp>
        <p:nvSpPr>
          <p:cNvPr id="160" name="Google Shape;160;p26"/>
          <p:cNvSpPr txBox="1"/>
          <p:nvPr/>
        </p:nvSpPr>
        <p:spPr>
          <a:xfrm>
            <a:off x="4738000" y="3402975"/>
            <a:ext cx="1650000" cy="15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  <a:latin typeface="Lora"/>
                <a:ea typeface="Lora"/>
                <a:cs typeface="Lora"/>
                <a:sym typeface="Lora"/>
              </a:rPr>
              <a:t>Advertising toward “Queens for Change” event </a:t>
            </a:r>
            <a:endParaRPr>
              <a:solidFill>
                <a:srgbClr val="F3F3F3"/>
              </a:solidFill>
              <a:latin typeface="Lora"/>
              <a:ea typeface="Lora"/>
              <a:cs typeface="Lora"/>
              <a:sym typeface="Lora"/>
            </a:endParaRPr>
          </a:p>
        </p:txBody>
      </p:sp>
      <p:cxnSp>
        <p:nvCxnSpPr>
          <p:cNvPr id="161" name="Google Shape;161;p26"/>
          <p:cNvCxnSpPr/>
          <p:nvPr/>
        </p:nvCxnSpPr>
        <p:spPr>
          <a:xfrm flipH="1" rot="10800000">
            <a:off x="4628675" y="1850850"/>
            <a:ext cx="1829100" cy="889200"/>
          </a:xfrm>
          <a:prstGeom prst="straightConnector1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7" title="Meet The Queens! | RuPaul’s Drag Race | Season 10 | Trailer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14225" y="1487825"/>
            <a:ext cx="3855325" cy="2891494"/>
          </a:xfrm>
          <a:prstGeom prst="rect">
            <a:avLst/>
          </a:prstGeom>
          <a:noFill/>
          <a:ln cap="flat" cmpd="sng" w="3810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67" name="Google Shape;167;p27"/>
          <p:cNvSpPr/>
          <p:nvPr/>
        </p:nvSpPr>
        <p:spPr>
          <a:xfrm>
            <a:off x="173075" y="249475"/>
            <a:ext cx="4516200" cy="47142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0"/>
          </a:p>
        </p:txBody>
      </p:sp>
      <p:sp>
        <p:nvSpPr>
          <p:cNvPr id="168" name="Google Shape;168;p27"/>
          <p:cNvSpPr txBox="1"/>
          <p:nvPr/>
        </p:nvSpPr>
        <p:spPr>
          <a:xfrm>
            <a:off x="173075" y="1261250"/>
            <a:ext cx="45162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Title: </a:t>
            </a:r>
            <a:r>
              <a:rPr lang="en" sz="1100">
                <a:solidFill>
                  <a:schemeClr val="dk1"/>
                </a:solidFill>
              </a:rPr>
              <a:t>Don’t Be a Drag be a McQueen!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(RuPaul’s voice over the entire spot, have to buy licensing for the iconic drag race car soundtrack)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 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[Rupaul Charles]: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 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Hey Kitty Girl, want to Rule the World?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 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Well Don’t be a Drag…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 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 be A McQueen.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 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*</a:t>
            </a:r>
            <a:r>
              <a:rPr b="1" lang="en" sz="1100">
                <a:solidFill>
                  <a:schemeClr val="dk1"/>
                </a:solidFill>
              </a:rPr>
              <a:t>insert RuPaul Laugh Track*</a:t>
            </a:r>
            <a:endParaRPr b="1"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 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[Ru]: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It’s me RuPaul Charles…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 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and I’ll be seeing you at “Drag Queens for Change” sponsored by </a:t>
            </a:r>
            <a:r>
              <a:rPr i="1" lang="en" sz="1100">
                <a:solidFill>
                  <a:schemeClr val="dk1"/>
                </a:solidFill>
              </a:rPr>
              <a:t>the</a:t>
            </a:r>
            <a:r>
              <a:rPr lang="en" sz="1100">
                <a:solidFill>
                  <a:schemeClr val="dk1"/>
                </a:solidFill>
              </a:rPr>
              <a:t> Alexander McQueen on June 26, 4:00PM in front of the White House.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 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Where Queens…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 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Meets, high, fashion.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Don’t be Drag, Be a McQueen! 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 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 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169" name="Google Shape;169;p27"/>
          <p:cNvSpPr txBox="1"/>
          <p:nvPr/>
        </p:nvSpPr>
        <p:spPr>
          <a:xfrm>
            <a:off x="5386088" y="268925"/>
            <a:ext cx="3111600" cy="12189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CC0000"/>
                </a:solidFill>
                <a:latin typeface="Cinzel"/>
                <a:ea typeface="Cinzel"/>
                <a:cs typeface="Cinzel"/>
                <a:sym typeface="Cinzel"/>
              </a:rPr>
              <a:t>radio</a:t>
            </a:r>
            <a:endParaRPr sz="6000">
              <a:solidFill>
                <a:srgbClr val="CC0000"/>
              </a:solidFill>
              <a:latin typeface="Cinzel"/>
              <a:ea typeface="Cinzel"/>
              <a:cs typeface="Cinzel"/>
              <a:sym typeface="Cinzel"/>
            </a:endParaRPr>
          </a:p>
        </p:txBody>
      </p:sp>
      <p:pic>
        <p:nvPicPr>
          <p:cNvPr id="170" name="Google Shape;170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2277597">
            <a:off x="5173219" y="158990"/>
            <a:ext cx="787966" cy="787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8"/>
          <p:cNvSpPr txBox="1"/>
          <p:nvPr/>
        </p:nvSpPr>
        <p:spPr>
          <a:xfrm>
            <a:off x="-1457475" y="453444"/>
            <a:ext cx="8716200" cy="116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solidFill>
                  <a:srgbClr val="CC0000"/>
                </a:solidFill>
                <a:latin typeface="Cinzel"/>
                <a:ea typeface="Cinzel"/>
                <a:cs typeface="Cinzel"/>
                <a:sym typeface="Cinzel"/>
              </a:rPr>
              <a:t>Social media </a:t>
            </a:r>
            <a:endParaRPr sz="5000">
              <a:solidFill>
                <a:srgbClr val="CC0000"/>
              </a:solidFill>
              <a:latin typeface="Cinzel"/>
              <a:ea typeface="Cinzel"/>
              <a:cs typeface="Cinzel"/>
              <a:sym typeface="Cinzel"/>
            </a:endParaRPr>
          </a:p>
        </p:txBody>
      </p:sp>
      <p:pic>
        <p:nvPicPr>
          <p:cNvPr id="176" name="Google Shape;17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919165">
            <a:off x="-37375" y="-172412"/>
            <a:ext cx="1295175" cy="129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8"/>
          <p:cNvPicPr preferRelativeResize="0"/>
          <p:nvPr/>
        </p:nvPicPr>
        <p:blipFill rotWithShape="1">
          <a:blip r:embed="rId4">
            <a:alphaModFix/>
          </a:blip>
          <a:srcRect b="11657" l="22220" r="23089" t="6649"/>
          <a:stretch/>
        </p:blipFill>
        <p:spPr>
          <a:xfrm>
            <a:off x="5442150" y="213125"/>
            <a:ext cx="3340400" cy="4577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64598" y="843952"/>
            <a:ext cx="3022807" cy="2778096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8"/>
          <p:cNvSpPr/>
          <p:nvPr/>
        </p:nvSpPr>
        <p:spPr>
          <a:xfrm>
            <a:off x="6539822" y="4188209"/>
            <a:ext cx="2047500" cy="262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28"/>
          <p:cNvSpPr/>
          <p:nvPr/>
        </p:nvSpPr>
        <p:spPr>
          <a:xfrm>
            <a:off x="6052295" y="389081"/>
            <a:ext cx="2354100" cy="262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Lora"/>
                <a:ea typeface="Lora"/>
                <a:cs typeface="Lora"/>
                <a:sym typeface="Lora"/>
              </a:rPr>
              <a:t>Alexander McQueen</a:t>
            </a:r>
            <a:endParaRPr sz="13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81" name="Google Shape;181;p28"/>
          <p:cNvSpPr txBox="1"/>
          <p:nvPr/>
        </p:nvSpPr>
        <p:spPr>
          <a:xfrm>
            <a:off x="6645424" y="3755725"/>
            <a:ext cx="2137200" cy="62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Lora"/>
                <a:ea typeface="Lora"/>
                <a:cs typeface="Lora"/>
                <a:sym typeface="Lora"/>
              </a:rPr>
              <a:t>Check out McQueen’s new</a:t>
            </a:r>
            <a:endParaRPr sz="100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Lora"/>
                <a:ea typeface="Lora"/>
                <a:cs typeface="Lora"/>
                <a:sym typeface="Lora"/>
              </a:rPr>
              <a:t> line featuring @kimchi and @naomismalls</a:t>
            </a:r>
            <a:endParaRPr sz="100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3C78D8"/>
                </a:solidFill>
                <a:latin typeface="Lora"/>
                <a:ea typeface="Lora"/>
                <a:cs typeface="Lora"/>
                <a:sym typeface="Lora"/>
              </a:rPr>
              <a:t>#queen4thepeople</a:t>
            </a:r>
            <a:endParaRPr sz="1000">
              <a:solidFill>
                <a:srgbClr val="3C78D8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3C78D8"/>
                </a:solidFill>
                <a:latin typeface="Lora"/>
                <a:ea typeface="Lora"/>
                <a:cs typeface="Lora"/>
                <a:sym typeface="Lora"/>
              </a:rPr>
              <a:t>#AlexanderMcQueen</a:t>
            </a:r>
            <a:endParaRPr sz="1000">
              <a:solidFill>
                <a:srgbClr val="3C78D8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182" name="Google Shape;182;p28"/>
          <p:cNvPicPr preferRelativeResize="0"/>
          <p:nvPr/>
        </p:nvPicPr>
        <p:blipFill rotWithShape="1">
          <a:blip r:embed="rId6">
            <a:alphaModFix/>
          </a:blip>
          <a:srcRect b="32542" l="28278" r="26684" t="11781"/>
          <a:stretch/>
        </p:blipFill>
        <p:spPr>
          <a:xfrm>
            <a:off x="918075" y="1496225"/>
            <a:ext cx="4258574" cy="307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8"/>
          <p:cNvPicPr preferRelativeResize="0"/>
          <p:nvPr/>
        </p:nvPicPr>
        <p:blipFill rotWithShape="1">
          <a:blip r:embed="rId7">
            <a:alphaModFix/>
          </a:blip>
          <a:srcRect b="10509" l="0" r="0" t="15273"/>
          <a:stretch/>
        </p:blipFill>
        <p:spPr>
          <a:xfrm>
            <a:off x="2096850" y="2046600"/>
            <a:ext cx="2276026" cy="107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5400000">
            <a:off x="2544771" y="1838328"/>
            <a:ext cx="397700" cy="106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8"/>
          <p:cNvPicPr preferRelativeResize="0"/>
          <p:nvPr/>
        </p:nvPicPr>
        <p:blipFill rotWithShape="1">
          <a:blip r:embed="rId9">
            <a:alphaModFix/>
          </a:blip>
          <a:srcRect b="0" l="16036" r="18479" t="0"/>
          <a:stretch/>
        </p:blipFill>
        <p:spPr>
          <a:xfrm>
            <a:off x="1541803" y="2174050"/>
            <a:ext cx="510797" cy="43945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8"/>
          <p:cNvSpPr txBox="1"/>
          <p:nvPr/>
        </p:nvSpPr>
        <p:spPr>
          <a:xfrm>
            <a:off x="-2064537" y="55444"/>
            <a:ext cx="8716200" cy="116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CC0000"/>
                </a:solidFill>
                <a:latin typeface="Cinzel"/>
                <a:ea typeface="Cinzel"/>
                <a:cs typeface="Cinzel"/>
                <a:sym typeface="Cinzel"/>
              </a:rPr>
              <a:t>curated</a:t>
            </a:r>
            <a:endParaRPr sz="3600">
              <a:solidFill>
                <a:srgbClr val="CC0000"/>
              </a:solidFill>
              <a:latin typeface="Cinzel"/>
              <a:ea typeface="Cinzel"/>
              <a:cs typeface="Cinzel"/>
              <a:sym typeface="Cinzel"/>
            </a:endParaRPr>
          </a:p>
        </p:txBody>
      </p:sp>
      <p:sp>
        <p:nvSpPr>
          <p:cNvPr id="187" name="Google Shape;187;p28"/>
          <p:cNvSpPr txBox="1"/>
          <p:nvPr/>
        </p:nvSpPr>
        <p:spPr>
          <a:xfrm>
            <a:off x="2096850" y="3414550"/>
            <a:ext cx="2276100" cy="81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Be sure to attend Queens For Change, in front of the White House on June 26 at 4:00PM.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Category is.. Politics Extravaganza!!</a:t>
            </a:r>
            <a:endParaRPr sz="10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9"/>
          <p:cNvSpPr txBox="1"/>
          <p:nvPr/>
        </p:nvSpPr>
        <p:spPr>
          <a:xfrm>
            <a:off x="-1457475" y="453444"/>
            <a:ext cx="8716200" cy="116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solidFill>
                  <a:srgbClr val="CC0000"/>
                </a:solidFill>
                <a:latin typeface="Cinzel"/>
                <a:ea typeface="Cinzel"/>
                <a:cs typeface="Cinzel"/>
                <a:sym typeface="Cinzel"/>
              </a:rPr>
              <a:t>Social media </a:t>
            </a:r>
            <a:endParaRPr sz="5000">
              <a:solidFill>
                <a:srgbClr val="CC0000"/>
              </a:solidFill>
              <a:latin typeface="Cinzel"/>
              <a:ea typeface="Cinzel"/>
              <a:cs typeface="Cinzel"/>
              <a:sym typeface="Cinzel"/>
            </a:endParaRPr>
          </a:p>
        </p:txBody>
      </p:sp>
      <p:pic>
        <p:nvPicPr>
          <p:cNvPr id="193" name="Google Shape;19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919165">
            <a:off x="-37375" y="-172412"/>
            <a:ext cx="1295175" cy="129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9"/>
          <p:cNvPicPr preferRelativeResize="0"/>
          <p:nvPr/>
        </p:nvPicPr>
        <p:blipFill rotWithShape="1">
          <a:blip r:embed="rId4">
            <a:alphaModFix/>
          </a:blip>
          <a:srcRect b="11657" l="22220" r="23089" t="6649"/>
          <a:stretch/>
        </p:blipFill>
        <p:spPr>
          <a:xfrm>
            <a:off x="179400" y="1270850"/>
            <a:ext cx="2713665" cy="3718326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9"/>
          <p:cNvSpPr/>
          <p:nvPr/>
        </p:nvSpPr>
        <p:spPr>
          <a:xfrm>
            <a:off x="1071124" y="4500129"/>
            <a:ext cx="1663200" cy="2133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29"/>
          <p:cNvSpPr/>
          <p:nvPr/>
        </p:nvSpPr>
        <p:spPr>
          <a:xfrm>
            <a:off x="675068" y="1413793"/>
            <a:ext cx="1912500" cy="2133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Lora"/>
                <a:ea typeface="Lora"/>
                <a:cs typeface="Lora"/>
                <a:sym typeface="Lora"/>
              </a:rPr>
              <a:t>RuPaulsDragRace</a:t>
            </a:r>
            <a:endParaRPr sz="13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97" name="Google Shape;197;p29"/>
          <p:cNvSpPr txBox="1"/>
          <p:nvPr/>
        </p:nvSpPr>
        <p:spPr>
          <a:xfrm>
            <a:off x="1080787" y="3990691"/>
            <a:ext cx="1736100" cy="50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Lora"/>
                <a:ea typeface="Lora"/>
                <a:cs typeface="Lora"/>
                <a:sym typeface="Lora"/>
              </a:rPr>
              <a:t>@itsraven giving you a preview of what she will be wearing at “Queens for Change!”</a:t>
            </a:r>
            <a:endParaRPr sz="90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3C78D8"/>
                </a:solidFill>
                <a:latin typeface="Lora"/>
                <a:ea typeface="Lora"/>
                <a:cs typeface="Lora"/>
                <a:sym typeface="Lora"/>
              </a:rPr>
              <a:t>#queen4thepeople</a:t>
            </a:r>
            <a:endParaRPr sz="900">
              <a:solidFill>
                <a:srgbClr val="3C78D8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3C78D8"/>
                </a:solidFill>
                <a:latin typeface="Lora"/>
                <a:ea typeface="Lora"/>
                <a:cs typeface="Lora"/>
                <a:sym typeface="Lora"/>
              </a:rPr>
              <a:t>#AlexanderMcQueen</a:t>
            </a:r>
            <a:endParaRPr sz="900">
              <a:solidFill>
                <a:srgbClr val="3C78D8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98" name="Google Shape;198;p29"/>
          <p:cNvSpPr txBox="1"/>
          <p:nvPr/>
        </p:nvSpPr>
        <p:spPr>
          <a:xfrm>
            <a:off x="-2064537" y="55444"/>
            <a:ext cx="8716200" cy="116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CC0000"/>
                </a:solidFill>
                <a:latin typeface="Cinzel"/>
                <a:ea typeface="Cinzel"/>
                <a:cs typeface="Cinzel"/>
                <a:sym typeface="Cinzel"/>
              </a:rPr>
              <a:t>curated</a:t>
            </a:r>
            <a:endParaRPr sz="3600">
              <a:solidFill>
                <a:srgbClr val="CC0000"/>
              </a:solidFill>
              <a:latin typeface="Cinzel"/>
              <a:ea typeface="Cinzel"/>
              <a:cs typeface="Cinzel"/>
              <a:sym typeface="Cinzel"/>
            </a:endParaRPr>
          </a:p>
        </p:txBody>
      </p:sp>
      <p:pic>
        <p:nvPicPr>
          <p:cNvPr id="199" name="Google Shape;199;p29"/>
          <p:cNvPicPr preferRelativeResize="0"/>
          <p:nvPr/>
        </p:nvPicPr>
        <p:blipFill rotWithShape="1">
          <a:blip r:embed="rId5">
            <a:alphaModFix/>
          </a:blip>
          <a:srcRect b="31609" l="0" r="0" t="0"/>
          <a:stretch/>
        </p:blipFill>
        <p:spPr>
          <a:xfrm>
            <a:off x="357128" y="1819978"/>
            <a:ext cx="2338346" cy="2132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69275" y="1613552"/>
            <a:ext cx="5890625" cy="2782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9"/>
          <p:cNvPicPr preferRelativeResize="0"/>
          <p:nvPr/>
        </p:nvPicPr>
        <p:blipFill rotWithShape="1">
          <a:blip r:embed="rId7">
            <a:alphaModFix/>
          </a:blip>
          <a:srcRect b="0" l="0" r="0" t="1574"/>
          <a:stretch/>
        </p:blipFill>
        <p:spPr>
          <a:xfrm>
            <a:off x="2969275" y="1627100"/>
            <a:ext cx="4353300" cy="241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9"/>
          <p:cNvPicPr preferRelativeResize="0"/>
          <p:nvPr/>
        </p:nvPicPr>
        <p:blipFill rotWithShape="1">
          <a:blip r:embed="rId8">
            <a:alphaModFix/>
          </a:blip>
          <a:srcRect b="0" l="16036" r="18479" t="0"/>
          <a:stretch/>
        </p:blipFill>
        <p:spPr>
          <a:xfrm>
            <a:off x="3093825" y="1699450"/>
            <a:ext cx="843975" cy="72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0"/>
          <p:cNvSpPr txBox="1"/>
          <p:nvPr/>
        </p:nvSpPr>
        <p:spPr>
          <a:xfrm>
            <a:off x="-1457475" y="453449"/>
            <a:ext cx="8716200" cy="8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solidFill>
                  <a:srgbClr val="CC0000"/>
                </a:solidFill>
                <a:latin typeface="Cinzel"/>
                <a:ea typeface="Cinzel"/>
                <a:cs typeface="Cinzel"/>
                <a:sym typeface="Cinzel"/>
              </a:rPr>
              <a:t>Social media </a:t>
            </a:r>
            <a:endParaRPr sz="5000">
              <a:solidFill>
                <a:srgbClr val="CC0000"/>
              </a:solidFill>
              <a:latin typeface="Cinzel"/>
              <a:ea typeface="Cinzel"/>
              <a:cs typeface="Cinzel"/>
              <a:sym typeface="Cinzel"/>
            </a:endParaRPr>
          </a:p>
        </p:txBody>
      </p:sp>
      <p:pic>
        <p:nvPicPr>
          <p:cNvPr id="208" name="Google Shape;20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919165">
            <a:off x="-37375" y="-172412"/>
            <a:ext cx="1295175" cy="1295175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0"/>
          <p:cNvSpPr txBox="1"/>
          <p:nvPr/>
        </p:nvSpPr>
        <p:spPr>
          <a:xfrm>
            <a:off x="-2064537" y="55444"/>
            <a:ext cx="8716200" cy="116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CC0000"/>
                </a:solidFill>
                <a:latin typeface="Cinzel"/>
                <a:ea typeface="Cinzel"/>
                <a:cs typeface="Cinzel"/>
                <a:sym typeface="Cinzel"/>
              </a:rPr>
              <a:t>un</a:t>
            </a:r>
            <a:r>
              <a:rPr lang="en" sz="3600">
                <a:solidFill>
                  <a:srgbClr val="CC0000"/>
                </a:solidFill>
                <a:latin typeface="Cinzel"/>
                <a:ea typeface="Cinzel"/>
                <a:cs typeface="Cinzel"/>
                <a:sym typeface="Cinzel"/>
              </a:rPr>
              <a:t>curated</a:t>
            </a:r>
            <a:endParaRPr sz="3600">
              <a:solidFill>
                <a:srgbClr val="CC0000"/>
              </a:solidFill>
              <a:latin typeface="Cinzel"/>
              <a:ea typeface="Cinzel"/>
              <a:cs typeface="Cinzel"/>
              <a:sym typeface="Cinzel"/>
            </a:endParaRPr>
          </a:p>
        </p:txBody>
      </p:sp>
      <p:pic>
        <p:nvPicPr>
          <p:cNvPr id="210" name="Google Shape;210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788808">
            <a:off x="473050" y="1486361"/>
            <a:ext cx="1895475" cy="335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315407">
            <a:off x="2080003" y="1474327"/>
            <a:ext cx="1968193" cy="3476147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30"/>
          <p:cNvSpPr txBox="1"/>
          <p:nvPr/>
        </p:nvSpPr>
        <p:spPr>
          <a:xfrm rot="546732">
            <a:off x="2096057" y="3861278"/>
            <a:ext cx="1702992" cy="91514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Georgia"/>
                <a:ea typeface="Georgia"/>
                <a:cs typeface="Georgia"/>
                <a:sym typeface="Georgia"/>
              </a:rPr>
              <a:t>Getting ready for the Queens for Change</a:t>
            </a:r>
            <a:r>
              <a:rPr lang="en" sz="120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" sz="1200">
                <a:latin typeface="Georgia"/>
                <a:ea typeface="Georgia"/>
                <a:cs typeface="Georgia"/>
                <a:sym typeface="Georgia"/>
              </a:rPr>
              <a:t>Runway!!!</a:t>
            </a:r>
            <a:endParaRPr sz="1200"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Georgia"/>
                <a:ea typeface="Georgia"/>
                <a:cs typeface="Georgia"/>
                <a:sym typeface="Georgia"/>
              </a:rPr>
              <a:t>#queen4thepeople</a:t>
            </a:r>
            <a:endParaRPr sz="1200"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13" name="Google Shape;213;p30"/>
          <p:cNvSpPr txBox="1"/>
          <p:nvPr/>
        </p:nvSpPr>
        <p:spPr>
          <a:xfrm rot="-1996624">
            <a:off x="433077" y="1832145"/>
            <a:ext cx="1442896" cy="46512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Georgia"/>
                <a:ea typeface="Georgia"/>
                <a:cs typeface="Georgia"/>
                <a:sym typeface="Georgia"/>
              </a:rPr>
              <a:t>Go follow @alexandermcqueen!</a:t>
            </a:r>
            <a:endParaRPr sz="100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14" name="Google Shape;214;p30"/>
          <p:cNvPicPr preferRelativeResize="0"/>
          <p:nvPr/>
        </p:nvPicPr>
        <p:blipFill rotWithShape="1">
          <a:blip r:embed="rId6">
            <a:alphaModFix/>
          </a:blip>
          <a:srcRect b="5889" l="8518" r="51933" t="4472"/>
          <a:stretch/>
        </p:blipFill>
        <p:spPr>
          <a:xfrm rot="-217854">
            <a:off x="4102826" y="1281726"/>
            <a:ext cx="2393875" cy="369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217851">
            <a:off x="3394084" y="1882683"/>
            <a:ext cx="3641749" cy="206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217853">
            <a:off x="4582585" y="3451268"/>
            <a:ext cx="1504203" cy="843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3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274375" y="633720"/>
            <a:ext cx="2623125" cy="4322918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18" name="Google Shape;218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4">
            <a:off x="5787809" y="1058784"/>
            <a:ext cx="3641748" cy="206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217855">
            <a:off x="6766906" y="3683885"/>
            <a:ext cx="1679486" cy="9416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/>
        </a:solidFill>
      </p:bgPr>
    </p:bg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 result for desktop template" id="224" name="Google Shape;22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0699" y="4700"/>
            <a:ext cx="7927399" cy="528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31"/>
          <p:cNvPicPr preferRelativeResize="0"/>
          <p:nvPr/>
        </p:nvPicPr>
        <p:blipFill rotWithShape="1">
          <a:blip r:embed="rId4">
            <a:alphaModFix/>
          </a:blip>
          <a:srcRect b="1477" l="0" r="2018" t="0"/>
          <a:stretch/>
        </p:blipFill>
        <p:spPr>
          <a:xfrm>
            <a:off x="1957600" y="463375"/>
            <a:ext cx="5422676" cy="3142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9200" y="0"/>
            <a:ext cx="41148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 txBox="1"/>
          <p:nvPr/>
        </p:nvSpPr>
        <p:spPr>
          <a:xfrm>
            <a:off x="106075" y="1066475"/>
            <a:ext cx="4635300" cy="193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CC0000"/>
                </a:solidFill>
                <a:latin typeface="Cinzel"/>
                <a:ea typeface="Cinzel"/>
                <a:cs typeface="Cinzel"/>
                <a:sym typeface="Cinzel"/>
              </a:rPr>
              <a:t>MCQueen</a:t>
            </a:r>
            <a:endParaRPr sz="5200">
              <a:solidFill>
                <a:srgbClr val="CC0000"/>
              </a:solidFill>
              <a:latin typeface="Cinzel"/>
              <a:ea typeface="Cinzel"/>
              <a:cs typeface="Cinzel"/>
              <a:sym typeface="Cinze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CC0000"/>
                </a:solidFill>
                <a:latin typeface="Cinzel"/>
                <a:ea typeface="Cinzel"/>
                <a:cs typeface="Cinzel"/>
                <a:sym typeface="Cinzel"/>
              </a:rPr>
              <a:t>Or </a:t>
            </a:r>
            <a:endParaRPr sz="5200">
              <a:solidFill>
                <a:srgbClr val="CC0000"/>
              </a:solidFill>
              <a:latin typeface="Cinzel"/>
              <a:ea typeface="Cinzel"/>
              <a:cs typeface="Cinzel"/>
              <a:sym typeface="Cinze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CC0000"/>
                </a:solidFill>
                <a:latin typeface="Cinzel"/>
                <a:ea typeface="Cinzel"/>
                <a:cs typeface="Cinzel"/>
                <a:sym typeface="Cinzel"/>
              </a:rPr>
              <a:t>Nah?</a:t>
            </a:r>
            <a:endParaRPr sz="5200">
              <a:solidFill>
                <a:srgbClr val="CC0000"/>
              </a:solidFill>
              <a:latin typeface="Cinzel"/>
              <a:ea typeface="Cinzel"/>
              <a:cs typeface="Cinzel"/>
              <a:sym typeface="Cinzel"/>
            </a:endParaRPr>
          </a:p>
        </p:txBody>
      </p:sp>
      <p:sp>
        <p:nvSpPr>
          <p:cNvPr id="64" name="Google Shape;64;p14"/>
          <p:cNvSpPr txBox="1"/>
          <p:nvPr/>
        </p:nvSpPr>
        <p:spPr>
          <a:xfrm>
            <a:off x="870075" y="3662600"/>
            <a:ext cx="3480300" cy="5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Lora"/>
                <a:ea typeface="Lora"/>
                <a:cs typeface="Lora"/>
                <a:sym typeface="Lora"/>
              </a:rPr>
              <a:t>MET GALA 2018 EDITION</a:t>
            </a:r>
            <a:endParaRPr sz="2000"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/>
        </a:solidFill>
      </p:bgPr>
    </p:bg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 result for desktop template" id="230" name="Google Shape;23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0699" y="4700"/>
            <a:ext cx="7927399" cy="528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76550" y="474625"/>
            <a:ext cx="5426925" cy="314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76767" y="2096625"/>
            <a:ext cx="4295275" cy="5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547703">
            <a:off x="131189" y="120135"/>
            <a:ext cx="1357116" cy="135710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8" name="Google Shape;238;p33"/>
          <p:cNvCxnSpPr/>
          <p:nvPr/>
        </p:nvCxnSpPr>
        <p:spPr>
          <a:xfrm flipH="1">
            <a:off x="6673375" y="2769675"/>
            <a:ext cx="5700" cy="1959000"/>
          </a:xfrm>
          <a:prstGeom prst="straightConnector1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39" name="Google Shape;239;p33"/>
          <p:cNvSpPr txBox="1"/>
          <p:nvPr/>
        </p:nvSpPr>
        <p:spPr>
          <a:xfrm>
            <a:off x="4981325" y="2202650"/>
            <a:ext cx="1650000" cy="15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  <a:latin typeface="Lora"/>
                <a:ea typeface="Lora"/>
                <a:cs typeface="Lora"/>
                <a:sym typeface="Lora"/>
              </a:rPr>
              <a:t>Pure promotional material for collaboration between Queens &amp; client</a:t>
            </a:r>
            <a:endParaRPr>
              <a:solidFill>
                <a:srgbClr val="F3F3F3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40" name="Google Shape;240;p33"/>
          <p:cNvSpPr txBox="1"/>
          <p:nvPr/>
        </p:nvSpPr>
        <p:spPr>
          <a:xfrm>
            <a:off x="-627000" y="761000"/>
            <a:ext cx="4536900" cy="116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>
                <a:solidFill>
                  <a:srgbClr val="CC0000"/>
                </a:solidFill>
                <a:latin typeface="Cinzel"/>
                <a:ea typeface="Cinzel"/>
                <a:cs typeface="Cinzel"/>
                <a:sym typeface="Cinzel"/>
              </a:rPr>
              <a:t>Tv spot</a:t>
            </a:r>
            <a:endParaRPr sz="4500">
              <a:solidFill>
                <a:srgbClr val="CC0000"/>
              </a:solidFill>
              <a:latin typeface="Cinzel"/>
              <a:ea typeface="Cinzel"/>
              <a:cs typeface="Cinzel"/>
              <a:sym typeface="Cinzel"/>
            </a:endParaRPr>
          </a:p>
        </p:txBody>
      </p:sp>
      <p:pic>
        <p:nvPicPr>
          <p:cNvPr descr="Fake trailer for class. No copyright infringement intended. All rights belong to Alexander McQueen and RuPaul's Drag Race." id="241" name="Google Shape;241;p33" title="Drag Race Trailer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24850" y="497200"/>
            <a:ext cx="4202850" cy="31521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desktop template" id="242" name="Google Shape;242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87475" y="211863"/>
            <a:ext cx="7077600" cy="4719776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33"/>
          <p:cNvSpPr/>
          <p:nvPr/>
        </p:nvSpPr>
        <p:spPr>
          <a:xfrm>
            <a:off x="3649250" y="565100"/>
            <a:ext cx="375600" cy="28449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33"/>
          <p:cNvSpPr/>
          <p:nvPr/>
        </p:nvSpPr>
        <p:spPr>
          <a:xfrm>
            <a:off x="8227700" y="565100"/>
            <a:ext cx="375600" cy="28449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4"/>
          <p:cNvSpPr txBox="1"/>
          <p:nvPr/>
        </p:nvSpPr>
        <p:spPr>
          <a:xfrm>
            <a:off x="117175" y="573750"/>
            <a:ext cx="8074800" cy="137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CC0000"/>
                </a:solidFill>
                <a:latin typeface="Cinzel"/>
                <a:ea typeface="Cinzel"/>
                <a:cs typeface="Cinzel"/>
                <a:sym typeface="Cinzel"/>
              </a:rPr>
              <a:t>(attempting) Viral campaign</a:t>
            </a:r>
            <a:endParaRPr sz="3500">
              <a:solidFill>
                <a:srgbClr val="CC0000"/>
              </a:solidFill>
              <a:latin typeface="Cinzel"/>
              <a:ea typeface="Cinzel"/>
              <a:cs typeface="Cinzel"/>
              <a:sym typeface="Cinzel"/>
            </a:endParaRPr>
          </a:p>
        </p:txBody>
      </p:sp>
      <p:pic>
        <p:nvPicPr>
          <p:cNvPr id="250" name="Google Shape;25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919165">
            <a:off x="71200" y="-169162"/>
            <a:ext cx="1295175" cy="1295175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34"/>
          <p:cNvSpPr txBox="1"/>
          <p:nvPr/>
        </p:nvSpPr>
        <p:spPr>
          <a:xfrm>
            <a:off x="435500" y="1212300"/>
            <a:ext cx="3016500" cy="348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Lora"/>
                <a:ea typeface="Lora"/>
                <a:cs typeface="Lora"/>
                <a:sym typeface="Lora"/>
              </a:rPr>
              <a:t>Under the hashtag, #Queen4thePeople post a photo of you expressing your political statement through fashion. What do you want to see change in our world? Post the photo, and tag 3 other people to accept the challenge.</a:t>
            </a:r>
            <a:endParaRPr sz="160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Lora"/>
                <a:ea typeface="Lora"/>
                <a:cs typeface="Lora"/>
                <a:sym typeface="Lora"/>
              </a:rPr>
              <a:t>Five lucky winners will be announced on the microsite and invited to walk at the Alexander McQueen Milan show in Fall 2018.</a:t>
            </a:r>
            <a:endParaRPr sz="1600"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252" name="Google Shape;252;p34"/>
          <p:cNvPicPr preferRelativeResize="0"/>
          <p:nvPr/>
        </p:nvPicPr>
        <p:blipFill rotWithShape="1">
          <a:blip r:embed="rId4">
            <a:alphaModFix/>
          </a:blip>
          <a:srcRect b="11657" l="22220" r="23089" t="6649"/>
          <a:stretch/>
        </p:blipFill>
        <p:spPr>
          <a:xfrm>
            <a:off x="3451997" y="1274100"/>
            <a:ext cx="2454627" cy="3666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34"/>
          <p:cNvPicPr preferRelativeResize="0"/>
          <p:nvPr/>
        </p:nvPicPr>
        <p:blipFill rotWithShape="1">
          <a:blip r:embed="rId5">
            <a:alphaModFix/>
          </a:blip>
          <a:srcRect b="0" l="32712" r="18168" t="0"/>
          <a:stretch/>
        </p:blipFill>
        <p:spPr>
          <a:xfrm>
            <a:off x="3604425" y="1762100"/>
            <a:ext cx="2156324" cy="2195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34"/>
          <p:cNvSpPr/>
          <p:nvPr/>
        </p:nvSpPr>
        <p:spPr>
          <a:xfrm>
            <a:off x="4267150" y="4475800"/>
            <a:ext cx="1493700" cy="220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34"/>
          <p:cNvSpPr txBox="1"/>
          <p:nvPr/>
        </p:nvSpPr>
        <p:spPr>
          <a:xfrm>
            <a:off x="4296850" y="4159275"/>
            <a:ext cx="1434300" cy="38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Build Bridges, Not Walls </a:t>
            </a:r>
            <a:r>
              <a:rPr lang="en" sz="1000">
                <a:solidFill>
                  <a:srgbClr val="0000FF"/>
                </a:solidFill>
              </a:rPr>
              <a:t>#Queen4thePeople</a:t>
            </a:r>
            <a:endParaRPr sz="1000">
              <a:solidFill>
                <a:srgbClr val="0000FF"/>
              </a:solidFill>
            </a:endParaRPr>
          </a:p>
        </p:txBody>
      </p:sp>
      <p:pic>
        <p:nvPicPr>
          <p:cNvPr id="256" name="Google Shape;256;p34"/>
          <p:cNvPicPr preferRelativeResize="0"/>
          <p:nvPr/>
        </p:nvPicPr>
        <p:blipFill rotWithShape="1">
          <a:blip r:embed="rId6">
            <a:alphaModFix/>
          </a:blip>
          <a:srcRect b="5246" l="28142" r="26472" t="3503"/>
          <a:stretch/>
        </p:blipFill>
        <p:spPr>
          <a:xfrm>
            <a:off x="6255925" y="1341775"/>
            <a:ext cx="2341524" cy="3531100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34"/>
          <p:cNvSpPr txBox="1"/>
          <p:nvPr/>
        </p:nvSpPr>
        <p:spPr>
          <a:xfrm>
            <a:off x="6518425" y="1409475"/>
            <a:ext cx="949500" cy="220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34"/>
          <p:cNvSpPr txBox="1"/>
          <p:nvPr/>
        </p:nvSpPr>
        <p:spPr>
          <a:xfrm>
            <a:off x="6304850" y="1762100"/>
            <a:ext cx="2156400" cy="220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34"/>
          <p:cNvSpPr txBox="1"/>
          <p:nvPr/>
        </p:nvSpPr>
        <p:spPr>
          <a:xfrm>
            <a:off x="6449625" y="1325475"/>
            <a:ext cx="1591200" cy="38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Max Chang</a:t>
            </a:r>
            <a:endParaRPr/>
          </a:p>
        </p:txBody>
      </p:sp>
      <p:pic>
        <p:nvPicPr>
          <p:cNvPr id="260" name="Google Shape;260;p34"/>
          <p:cNvPicPr preferRelativeResize="0"/>
          <p:nvPr/>
        </p:nvPicPr>
        <p:blipFill rotWithShape="1">
          <a:blip r:embed="rId7">
            <a:alphaModFix/>
          </a:blip>
          <a:srcRect b="20815" l="0" r="0" t="5967"/>
          <a:stretch/>
        </p:blipFill>
        <p:spPr>
          <a:xfrm>
            <a:off x="6255925" y="1776625"/>
            <a:ext cx="2322600" cy="255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692359">
            <a:off x="2448249" y="1400504"/>
            <a:ext cx="1534357" cy="1636607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35"/>
          <p:cNvSpPr txBox="1"/>
          <p:nvPr/>
        </p:nvSpPr>
        <p:spPr>
          <a:xfrm>
            <a:off x="1860625" y="2306354"/>
            <a:ext cx="5020500" cy="14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>
                <a:solidFill>
                  <a:srgbClr val="CC0000"/>
                </a:solidFill>
                <a:latin typeface="Cinzel"/>
                <a:ea typeface="Cinzel"/>
                <a:cs typeface="Cinzel"/>
                <a:sym typeface="Cinzel"/>
              </a:rPr>
              <a:t>The end </a:t>
            </a:r>
            <a:endParaRPr sz="4500">
              <a:solidFill>
                <a:srgbClr val="CC0000"/>
              </a:solidFill>
              <a:latin typeface="Cinzel"/>
              <a:ea typeface="Cinzel"/>
              <a:cs typeface="Cinzel"/>
              <a:sym typeface="Cinze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/>
          <p:nvPr/>
        </p:nvSpPr>
        <p:spPr>
          <a:xfrm>
            <a:off x="1074150" y="3634825"/>
            <a:ext cx="6995700" cy="14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200">
              <a:solidFill>
                <a:srgbClr val="CC0000"/>
              </a:solidFill>
              <a:latin typeface="Cinzel"/>
              <a:ea typeface="Cinzel"/>
              <a:cs typeface="Cinzel"/>
              <a:sym typeface="Cinzel"/>
            </a:endParaRPr>
          </a:p>
        </p:txBody>
      </p:sp>
      <p:pic>
        <p:nvPicPr>
          <p:cNvPr id="70" name="Google Shape;70;p15"/>
          <p:cNvPicPr preferRelativeResize="0"/>
          <p:nvPr/>
        </p:nvPicPr>
        <p:blipFill rotWithShape="1">
          <a:blip r:embed="rId3">
            <a:alphaModFix/>
          </a:blip>
          <a:srcRect b="1234" l="3986" r="4780" t="0"/>
          <a:stretch/>
        </p:blipFill>
        <p:spPr>
          <a:xfrm>
            <a:off x="0" y="0"/>
            <a:ext cx="316407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5"/>
          <p:cNvPicPr preferRelativeResize="0"/>
          <p:nvPr/>
        </p:nvPicPr>
        <p:blipFill rotWithShape="1">
          <a:blip r:embed="rId4">
            <a:alphaModFix/>
          </a:blip>
          <a:srcRect b="0" l="0" r="9362" t="0"/>
          <a:stretch/>
        </p:blipFill>
        <p:spPr>
          <a:xfrm>
            <a:off x="3164075" y="0"/>
            <a:ext cx="309875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28124" y="1303025"/>
            <a:ext cx="2970650" cy="297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6724" y="1207875"/>
            <a:ext cx="2970650" cy="297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5"/>
          <p:cNvPicPr preferRelativeResize="0"/>
          <p:nvPr/>
        </p:nvPicPr>
        <p:blipFill rotWithShape="1">
          <a:blip r:embed="rId6">
            <a:alphaModFix/>
          </a:blip>
          <a:srcRect b="0" l="10999" r="8827" t="0"/>
          <a:stretch/>
        </p:blipFill>
        <p:spPr>
          <a:xfrm>
            <a:off x="6262825" y="0"/>
            <a:ext cx="28783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97024" y="1354875"/>
            <a:ext cx="2970650" cy="297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840304">
            <a:off x="1303669" y="216600"/>
            <a:ext cx="3504363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1815035">
            <a:off x="4458975" y="216600"/>
            <a:ext cx="3429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198951" y="370500"/>
            <a:ext cx="3028975" cy="4539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-1526077">
            <a:off x="572463" y="268450"/>
            <a:ext cx="3445174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529917">
            <a:off x="3126192" y="0"/>
            <a:ext cx="3274016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894003">
            <a:off x="5771066" y="0"/>
            <a:ext cx="3347666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5"/>
          <p:cNvSpPr/>
          <p:nvPr/>
        </p:nvSpPr>
        <p:spPr>
          <a:xfrm>
            <a:off x="2014200" y="1266600"/>
            <a:ext cx="5115600" cy="26103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000">
                <a:latin typeface="Lora"/>
                <a:ea typeface="Lora"/>
                <a:cs typeface="Lora"/>
                <a:sym typeface="Lora"/>
              </a:rPr>
              <a:t>Biggest fashion night and no McQueen?</a:t>
            </a:r>
            <a:endParaRPr sz="400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0"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5400" y="0"/>
            <a:ext cx="9178224" cy="5367176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6"/>
          <p:cNvSpPr txBox="1"/>
          <p:nvPr>
            <p:ph type="title"/>
          </p:nvPr>
        </p:nvSpPr>
        <p:spPr>
          <a:xfrm>
            <a:off x="248275" y="1001550"/>
            <a:ext cx="3616200" cy="14631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Lee has passed. </a:t>
            </a:r>
            <a:endParaRPr sz="220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Is the brand still </a:t>
            </a:r>
            <a:r>
              <a:rPr lang="en" sz="2200">
                <a:solidFill>
                  <a:srgbClr val="CC0000"/>
                </a:solidFill>
                <a:latin typeface="Lora"/>
                <a:ea typeface="Lora"/>
                <a:cs typeface="Lora"/>
                <a:sym typeface="Lora"/>
              </a:rPr>
              <a:t>credible?</a:t>
            </a:r>
            <a:r>
              <a:rPr lang="en" sz="22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endParaRPr sz="220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Is it still </a:t>
            </a:r>
            <a:r>
              <a:rPr lang="en" sz="2200">
                <a:solidFill>
                  <a:srgbClr val="CC0000"/>
                </a:solidFill>
                <a:latin typeface="Lora"/>
                <a:ea typeface="Lora"/>
                <a:cs typeface="Lora"/>
                <a:sym typeface="Lora"/>
              </a:rPr>
              <a:t>relevant?</a:t>
            </a:r>
            <a:endParaRPr sz="2200">
              <a:solidFill>
                <a:srgbClr val="CC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89" name="Google Shape;89;p16"/>
          <p:cNvSpPr txBox="1"/>
          <p:nvPr/>
        </p:nvSpPr>
        <p:spPr>
          <a:xfrm>
            <a:off x="-124025" y="41225"/>
            <a:ext cx="6678600" cy="193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CC0000"/>
                </a:solidFill>
                <a:latin typeface="Cinzel"/>
                <a:ea typeface="Cinzel"/>
                <a:cs typeface="Cinzel"/>
                <a:sym typeface="Cinzel"/>
              </a:rPr>
              <a:t>Business Problem:</a:t>
            </a:r>
            <a:endParaRPr sz="5200">
              <a:solidFill>
                <a:srgbClr val="CC0000"/>
              </a:solidFill>
              <a:latin typeface="Cinzel"/>
              <a:ea typeface="Cinzel"/>
              <a:cs typeface="Cinzel"/>
              <a:sym typeface="Cinze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7"/>
          <p:cNvSpPr txBox="1"/>
          <p:nvPr/>
        </p:nvSpPr>
        <p:spPr>
          <a:xfrm>
            <a:off x="0" y="346575"/>
            <a:ext cx="3544800" cy="193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CC0000"/>
                </a:solidFill>
                <a:latin typeface="Cinzel"/>
                <a:ea typeface="Cinzel"/>
                <a:cs typeface="Cinzel"/>
                <a:sym typeface="Cinzel"/>
              </a:rPr>
              <a:t>One line</a:t>
            </a:r>
            <a:endParaRPr sz="5200">
              <a:solidFill>
                <a:srgbClr val="CC0000"/>
              </a:solidFill>
              <a:latin typeface="Cinzel"/>
              <a:ea typeface="Cinzel"/>
              <a:cs typeface="Cinzel"/>
              <a:sym typeface="Cinzel"/>
            </a:endParaRPr>
          </a:p>
        </p:txBody>
      </p:sp>
      <p:sp>
        <p:nvSpPr>
          <p:cNvPr id="95" name="Google Shape;95;p17"/>
          <p:cNvSpPr txBox="1"/>
          <p:nvPr>
            <p:ph type="title"/>
          </p:nvPr>
        </p:nvSpPr>
        <p:spPr>
          <a:xfrm>
            <a:off x="246400" y="906425"/>
            <a:ext cx="77202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Lora"/>
                <a:ea typeface="Lora"/>
                <a:cs typeface="Lora"/>
                <a:sym typeface="Lora"/>
              </a:rPr>
              <a:t>The death of Alexander McQueen isn’t the end of the brand, it’s the rebirth of an art form that speaks on socio political issues that affect American people through couture. </a:t>
            </a:r>
            <a:endParaRPr sz="220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/>
        </a:solidFill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1550" y="0"/>
            <a:ext cx="3423286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8"/>
          <p:cNvPicPr preferRelativeResize="0"/>
          <p:nvPr/>
        </p:nvPicPr>
        <p:blipFill rotWithShape="1">
          <a:blip r:embed="rId4">
            <a:alphaModFix/>
          </a:blip>
          <a:srcRect b="0" l="7440" r="-2951" t="0"/>
          <a:stretch/>
        </p:blipFill>
        <p:spPr>
          <a:xfrm>
            <a:off x="3000525" y="0"/>
            <a:ext cx="32981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8"/>
          <p:cNvPicPr preferRelativeResize="0"/>
          <p:nvPr/>
        </p:nvPicPr>
        <p:blipFill rotWithShape="1">
          <a:blip r:embed="rId5">
            <a:alphaModFix/>
          </a:blip>
          <a:srcRect b="0" l="6476" r="6468" t="0"/>
          <a:stretch/>
        </p:blipFill>
        <p:spPr>
          <a:xfrm>
            <a:off x="6163800" y="0"/>
            <a:ext cx="2980200" cy="5138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9"/>
          <p:cNvSpPr txBox="1"/>
          <p:nvPr/>
        </p:nvSpPr>
        <p:spPr>
          <a:xfrm>
            <a:off x="213900" y="2092350"/>
            <a:ext cx="8716200" cy="9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CC0000"/>
                </a:solidFill>
                <a:latin typeface="Cinzel"/>
                <a:ea typeface="Cinzel"/>
                <a:cs typeface="Cinzel"/>
                <a:sym typeface="Cinzel"/>
              </a:rPr>
              <a:t>#queen4thepeople</a:t>
            </a:r>
            <a:endParaRPr sz="6000">
              <a:solidFill>
                <a:srgbClr val="CC0000"/>
              </a:solidFill>
              <a:latin typeface="Cinzel"/>
              <a:ea typeface="Cinzel"/>
              <a:cs typeface="Cinzel"/>
              <a:sym typeface="Cinze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0">
              <a:solidFill>
                <a:srgbClr val="CC0000"/>
              </a:solidFill>
              <a:latin typeface="Cinzel"/>
              <a:ea typeface="Cinzel"/>
              <a:cs typeface="Cinzel"/>
              <a:sym typeface="Cinzel"/>
            </a:endParaRPr>
          </a:p>
        </p:txBody>
      </p:sp>
      <p:pic>
        <p:nvPicPr>
          <p:cNvPr id="108" name="Google Shape;10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8900" y="1355175"/>
            <a:ext cx="1295174" cy="1295174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9"/>
          <p:cNvSpPr txBox="1"/>
          <p:nvPr/>
        </p:nvSpPr>
        <p:spPr>
          <a:xfrm>
            <a:off x="2433450" y="2994000"/>
            <a:ext cx="54864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0"/>
          <p:cNvSpPr txBox="1"/>
          <p:nvPr/>
        </p:nvSpPr>
        <p:spPr>
          <a:xfrm>
            <a:off x="-159475" y="1884750"/>
            <a:ext cx="3354900" cy="137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CC0000"/>
                </a:solidFill>
                <a:latin typeface="Cinzel"/>
                <a:ea typeface="Cinzel"/>
                <a:cs typeface="Cinzel"/>
                <a:sym typeface="Cinzel"/>
              </a:rPr>
              <a:t>Who are </a:t>
            </a:r>
            <a:br>
              <a:rPr lang="en" sz="3500">
                <a:solidFill>
                  <a:srgbClr val="CC0000"/>
                </a:solidFill>
                <a:latin typeface="Cinzel"/>
                <a:ea typeface="Cinzel"/>
                <a:cs typeface="Cinzel"/>
                <a:sym typeface="Cinzel"/>
              </a:rPr>
            </a:br>
            <a:r>
              <a:rPr lang="en" sz="3500">
                <a:solidFill>
                  <a:srgbClr val="CC0000"/>
                </a:solidFill>
                <a:latin typeface="Cinzel"/>
                <a:ea typeface="Cinzel"/>
                <a:cs typeface="Cinzel"/>
                <a:sym typeface="Cinzel"/>
              </a:rPr>
              <a:t>the people?</a:t>
            </a:r>
            <a:endParaRPr sz="3500">
              <a:solidFill>
                <a:srgbClr val="CC0000"/>
              </a:solidFill>
              <a:latin typeface="Cinzel"/>
              <a:ea typeface="Cinzel"/>
              <a:cs typeface="Cinzel"/>
              <a:sym typeface="Cinzel"/>
            </a:endParaRPr>
          </a:p>
        </p:txBody>
      </p:sp>
      <p:pic>
        <p:nvPicPr>
          <p:cNvPr id="115" name="Google Shape;115;p20"/>
          <p:cNvPicPr preferRelativeResize="0"/>
          <p:nvPr/>
        </p:nvPicPr>
        <p:blipFill rotWithShape="1">
          <a:blip r:embed="rId3">
            <a:alphaModFix/>
          </a:blip>
          <a:srcRect b="0" l="7278" r="3745" t="0"/>
          <a:stretch/>
        </p:blipFill>
        <p:spPr>
          <a:xfrm>
            <a:off x="3047850" y="-16025"/>
            <a:ext cx="3069851" cy="5175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0"/>
          <p:cNvPicPr preferRelativeResize="0"/>
          <p:nvPr/>
        </p:nvPicPr>
        <p:blipFill rotWithShape="1">
          <a:blip r:embed="rId4">
            <a:alphaModFix/>
          </a:blip>
          <a:srcRect b="0" l="21120" r="53307" t="8983"/>
          <a:stretch/>
        </p:blipFill>
        <p:spPr>
          <a:xfrm>
            <a:off x="6074150" y="0"/>
            <a:ext cx="3069852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0"/>
          <p:cNvPicPr preferRelativeResize="0"/>
          <p:nvPr/>
        </p:nvPicPr>
        <p:blipFill rotWithShape="1">
          <a:blip r:embed="rId5">
            <a:alphaModFix/>
          </a:blip>
          <a:srcRect b="0" l="20496" r="17858" t="0"/>
          <a:stretch/>
        </p:blipFill>
        <p:spPr>
          <a:xfrm>
            <a:off x="3047850" y="0"/>
            <a:ext cx="6096150" cy="5175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009353">
            <a:off x="76200" y="1501800"/>
            <a:ext cx="789375" cy="78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1"/>
          <p:cNvSpPr txBox="1"/>
          <p:nvPr/>
        </p:nvSpPr>
        <p:spPr>
          <a:xfrm>
            <a:off x="1594800" y="1468500"/>
            <a:ext cx="5954400" cy="22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solidFill>
                  <a:srgbClr val="CC0000"/>
                </a:solidFill>
                <a:latin typeface="Cinzel"/>
                <a:ea typeface="Cinzel"/>
                <a:cs typeface="Cinzel"/>
                <a:sym typeface="Cinzel"/>
              </a:rPr>
              <a:t>Partnership</a:t>
            </a:r>
            <a:endParaRPr sz="5000">
              <a:solidFill>
                <a:srgbClr val="CC0000"/>
              </a:solidFill>
              <a:latin typeface="Cinzel"/>
              <a:ea typeface="Cinzel"/>
              <a:cs typeface="Cinzel"/>
              <a:sym typeface="Cinzel"/>
            </a:endParaRPr>
          </a:p>
          <a:p>
            <a:pPr indent="-38735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Font typeface="Lora"/>
              <a:buChar char="●"/>
            </a:pPr>
            <a:r>
              <a:rPr lang="en" sz="2500">
                <a:latin typeface="Lora"/>
                <a:ea typeface="Lora"/>
                <a:cs typeface="Lora"/>
                <a:sym typeface="Lora"/>
              </a:rPr>
              <a:t>Currently relevant?</a:t>
            </a:r>
            <a:endParaRPr sz="2500">
              <a:latin typeface="Lora"/>
              <a:ea typeface="Lora"/>
              <a:cs typeface="Lora"/>
              <a:sym typeface="Lora"/>
            </a:endParaRPr>
          </a:p>
          <a:p>
            <a:pPr indent="-38735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Font typeface="Lora"/>
              <a:buChar char="●"/>
            </a:pPr>
            <a:r>
              <a:rPr lang="en" sz="2500">
                <a:latin typeface="Lora"/>
                <a:ea typeface="Lora"/>
                <a:cs typeface="Lora"/>
                <a:sym typeface="Lora"/>
              </a:rPr>
              <a:t>Inherently political?</a:t>
            </a:r>
            <a:endParaRPr sz="2500">
              <a:latin typeface="Lora"/>
              <a:ea typeface="Lora"/>
              <a:cs typeface="Lora"/>
              <a:sym typeface="Lora"/>
            </a:endParaRPr>
          </a:p>
          <a:p>
            <a:pPr indent="-38735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Font typeface="Lora"/>
              <a:buChar char="●"/>
            </a:pPr>
            <a:r>
              <a:rPr lang="en" sz="2500">
                <a:latin typeface="Lora"/>
                <a:ea typeface="Lora"/>
                <a:cs typeface="Lora"/>
                <a:sym typeface="Lora"/>
              </a:rPr>
              <a:t>Fashion forward?  </a:t>
            </a:r>
            <a:endParaRPr sz="2500"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124" name="Google Shape;12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5" y="0"/>
            <a:ext cx="911134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